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5" r:id="rId3"/>
  </p:sldMasterIdLst>
  <p:notesMasterIdLst>
    <p:notesMasterId r:id="rId26"/>
  </p:notesMasterIdLst>
  <p:handoutMasterIdLst>
    <p:handoutMasterId r:id="rId27"/>
  </p:handoutMasterIdLst>
  <p:sldIdLst>
    <p:sldId id="256" r:id="rId4"/>
    <p:sldId id="274" r:id="rId5"/>
    <p:sldId id="257" r:id="rId6"/>
    <p:sldId id="269" r:id="rId7"/>
    <p:sldId id="290" r:id="rId8"/>
    <p:sldId id="291" r:id="rId9"/>
    <p:sldId id="259" r:id="rId10"/>
    <p:sldId id="258" r:id="rId11"/>
    <p:sldId id="272" r:id="rId12"/>
    <p:sldId id="273" r:id="rId13"/>
    <p:sldId id="280" r:id="rId14"/>
    <p:sldId id="281" r:id="rId15"/>
    <p:sldId id="288" r:id="rId16"/>
    <p:sldId id="283" r:id="rId17"/>
    <p:sldId id="284" r:id="rId18"/>
    <p:sldId id="285" r:id="rId19"/>
    <p:sldId id="286" r:id="rId20"/>
    <p:sldId id="287" r:id="rId21"/>
    <p:sldId id="292" r:id="rId22"/>
    <p:sldId id="276" r:id="rId23"/>
    <p:sldId id="289" r:id="rId24"/>
    <p:sldId id="282" r:id="rId2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12" d="100"/>
          <a:sy n="112" d="100"/>
        </p:scale>
        <p:origin x="1581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B13B55-2A51-4AA7-AEB9-B8E7E8ACB2A0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F03A0D1-1DE5-414C-939B-C845CB612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518AC1-B078-41EE-A793-09536190C33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C7A2C71-A381-4369-8CF0-5A3E44553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C10975-9A16-423E-9D41-60CDFF17A6F4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C3B821-BD2E-4BF4-B01B-87223930332C}" type="slidenum">
              <a:rPr lang="ru-RU" smtClean="0">
                <a:solidFill>
                  <a:srgbClr val="000000"/>
                </a:solidFill>
              </a:rPr>
              <a:pPr/>
              <a:t>11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BDD5B3-840F-4083-8BAA-2AE48074FBA5}" type="slidenum">
              <a:rPr lang="ru-RU" smtClean="0">
                <a:solidFill>
                  <a:srgbClr val="000000"/>
                </a:solidFill>
              </a:rPr>
              <a:pPr/>
              <a:t>12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5C9E55-2756-4DF4-80FE-4D76E9B6478C}" type="slidenum">
              <a:rPr lang="ru-RU" smtClean="0">
                <a:solidFill>
                  <a:srgbClr val="000000"/>
                </a:solidFill>
              </a:rPr>
              <a:pPr/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70F11A-B5B5-463A-B6D1-6349035E905A}" type="slidenum">
              <a:rPr lang="ru-RU" smtClean="0">
                <a:solidFill>
                  <a:srgbClr val="000000"/>
                </a:solidFill>
              </a:rPr>
              <a:pPr/>
              <a:t>14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6CB6F6-0BC4-4D0D-BC8F-A9449DE159B5}" type="slidenum">
              <a:rPr lang="ru-RU" smtClean="0">
                <a:solidFill>
                  <a:srgbClr val="000000"/>
                </a:solidFill>
              </a:rPr>
              <a:pPr/>
              <a:t>15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6781A3-4658-41DF-8392-F074A55CE439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EB8EF2-A1BA-4360-AFD2-427CAEC8887C}" type="slidenum">
              <a:rPr lang="ru-RU" smtClean="0">
                <a:solidFill>
                  <a:srgbClr val="000000"/>
                </a:solidFill>
              </a:rPr>
              <a:pPr/>
              <a:t>17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CCD4C6-12AC-4DEE-BDB1-A049656B83BF}" type="slidenum">
              <a:rPr lang="ru-RU" smtClean="0">
                <a:solidFill>
                  <a:srgbClr val="000000"/>
                </a:solidFill>
              </a:rPr>
              <a:pPr/>
              <a:t>18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CCD4C6-12AC-4DEE-BDB1-A049656B83BF}" type="slidenum">
              <a:rPr lang="ru-RU" smtClean="0">
                <a:solidFill>
                  <a:srgbClr val="000000"/>
                </a:solidFill>
              </a:rPr>
              <a:pPr/>
              <a:t>19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33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17DA27-F173-4968-9597-B11257DFFD0B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21B3A5-01AD-4BD0-8B59-1C763D7D9175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748374-8A09-49E5-9E96-B32DA94F80DF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8B252F-C868-4229-957C-B28275B9C75F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DBAAFB-74A4-4E78-BA0F-130C700600EC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F96247-2F8B-4BAF-8944-8DEE86B32517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CB4304-8A03-4D6B-9941-B1C28E86456E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6D00E0-41DD-4A38-B98A-B03F28FD2F35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58864F-CCD7-4B88-AD0A-4AC6DB83308B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8F405B-6858-4882-A3BC-A2F2B6F484AB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64A4FB-8CEC-4F1F-A226-DEA492347E95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EF34-7590-484D-9D79-3D744A6416D9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A597-68F4-4168-9C21-F4824E074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2C12-D3D2-49FF-958B-2CB674967983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A1FAD-FADF-4CE9-B962-E52068CD7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96BE-5B78-47CE-BD4C-F16457EB26D9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2A79-6A5C-4B53-BF81-FD3021EFB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BF9C-E6BE-4559-8888-BA945C08EE84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9C80-6B80-4901-8C6F-68972AF8F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1ADA-6D44-4DE4-8E58-4554F85C682B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91C21-A98E-495C-AD62-BB349CD7F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20C0-9830-44C7-A206-9D9CD50FBFA2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41757-5C91-473C-9B55-D4A01EF7D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B953-E4B3-42AB-8025-CF678381EFCC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E359-6368-4FBD-A31D-4E730851C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249DA-60BF-42A4-A6FC-2B52E8E8993F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D550-7E2F-4FD1-A64D-5D6E3E4FF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0657E-625D-4203-9A95-29044F1CEAF3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0B565-961E-4F26-B40B-B3642C515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A6A73-2BB1-4BA9-B357-F8A6B643DBF6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1AC1-82FB-41F1-B942-832DFE6D1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CCC3-B71A-4653-AD3F-4575049FD810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15E2-48D9-484B-8950-20EDDFFF0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9FC8-3955-45C0-A4F9-52E91C914433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24FC-8AEB-4F2F-8366-A173004E7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A3682-C8BE-446A-98B6-D5C251A56F2A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55FAC-2D12-4EC5-9057-7C4643B2D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603CC-12E3-489A-97D2-FDB863C77DD3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E5A9-7F60-4788-8D60-3DAB2E08C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521A9-694E-455B-9210-6F5C83960A7B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61F99-CF00-4A13-86D8-4B5EB05FD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0A65-A663-4A37-87A1-8F00C40042DB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40113-0AB8-48ED-96D8-3DFA4E3A9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258F-6B78-4E6A-AF1A-C4BBC38382C1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F443-344C-4A89-87E6-BCAEDCB80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6397-CDAD-4145-9193-CB6D7295D81E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5AF3B-6DF8-418C-866A-B1B53EC66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9AD6-344D-476C-8B79-6A18501B234B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5E170-8231-45D0-AAC6-13DB7E5BD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5805-861A-4D5D-B370-F645DD889BC6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781DE-C5AB-4252-89C2-20F603578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51D7-3EAA-4B42-AA9B-EC7B99336F15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5ACC-E86B-490B-893A-88E9A21B2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CF8E3-E9FA-42FD-8E49-DC49FCF01305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669D-1D1F-4CAC-ACD1-333BF6BCE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6FB7-E117-4777-83A3-63D26B4E05EA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569D-CE0D-454D-9E29-32BA24C1E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9A949-F28B-41CB-A8B0-572C84B13C66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EB1E-D4E6-4080-8FB2-C34B0A736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6FE1-48B6-4CC4-91BA-94C1BB6EC7BA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8B1BA-D8AD-4215-9450-FDD2AC54C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E28BD-360E-453B-A597-4F9673F8D751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8C12D-8182-4266-B21E-32AF4E187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09A7-F10E-447E-8A7B-CC032D7FF0CC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2DD5-4D35-44D5-9E89-B272E1035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D563-068B-4718-96FC-5112DDFA879C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1872-81FD-4ABF-B7EB-298584F1C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6E3A-6F99-400C-9B7E-6E2E03374EE8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303EB-FC46-4C36-9493-5004D0486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DFD6A-53C6-4BF5-A53F-5038CEC8E9CB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CC38-1F0D-4F0E-9D19-70F47219C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75F24-392B-4BE2-AC18-67118CF82C02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B8F2-CCBD-48B4-B9BA-122E276CB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D9AA-49C4-4929-975F-3E94794B14A0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89D9D-4CD0-49A3-BB31-9AE5A9CF2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F911-F693-48F4-BC61-ED996DAA8090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B29B8-F22E-4154-8056-9774D9D73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4BECBA-409B-4918-9909-9A8EC1DE4C87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06A4EA3-F63A-466B-9C26-B503AFE75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31251-44BB-4FA8-A868-8F3D070F9494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96FEDBE-FDB8-4DF2-9D57-E448FBDB5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3C631C-5429-47E3-A582-48E2C5C57D35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5479075-162B-44AC-90C1-2BBAD59B1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6bYZiKemD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watch?v=ncjF1C-qk4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auto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mailto:sergey.vdovin@intraauto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2843213" y="723900"/>
            <a:ext cx="3046412" cy="357188"/>
          </a:xfrm>
        </p:spPr>
        <p:txBody>
          <a:bodyPr/>
          <a:lstStyle/>
          <a:p>
            <a:pPr eaLnBrk="1" hangingPunct="1"/>
            <a:r>
              <a:rPr lang="ru-RU" sz="2800" b="1" smtClean="0"/>
              <a:t>ООО «ИНТРА»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42875" y="1430338"/>
            <a:ext cx="8532813" cy="485775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7200" dirty="0">
                <a:latin typeface="+mn-lt"/>
                <a:cs typeface="Arial" panose="020B0604020202020204" pitchFamily="34" charset="0"/>
              </a:rPr>
              <a:t>Компания основана в 2003 г.</a:t>
            </a:r>
          </a:p>
          <a:p>
            <a:pPr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tabLst>
                <a:tab pos="85725" algn="l"/>
              </a:tabLst>
              <a:defRPr/>
            </a:pPr>
            <a:r>
              <a:rPr lang="en-US" sz="7200" dirty="0">
                <a:latin typeface="+mn-lt"/>
                <a:cs typeface="Arial" panose="020B0604020202020204" pitchFamily="34" charset="0"/>
              </a:rPr>
              <a:t>	</a:t>
            </a:r>
            <a:r>
              <a:rPr lang="ru-RU" sz="7200" dirty="0">
                <a:latin typeface="+mn-lt"/>
                <a:cs typeface="Arial" panose="020B0604020202020204" pitchFamily="34" charset="0"/>
              </a:rPr>
              <a:t>ООО «ИНТРА» производит следующие изделия для автомобилей:</a:t>
            </a:r>
          </a:p>
          <a:p>
            <a:pPr marL="0" lvl="2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7200" b="1" dirty="0">
                <a:latin typeface="+mn-lt"/>
                <a:cs typeface="Arial" panose="020B0604020202020204" pitchFamily="34" charset="0"/>
              </a:rPr>
              <a:t>Жгуты проводов</a:t>
            </a:r>
          </a:p>
          <a:p>
            <a:pPr marL="0" lvl="2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7200" b="1" dirty="0">
                <a:latin typeface="+mn-lt"/>
                <a:cs typeface="Arial" panose="020B0604020202020204" pitchFamily="34" charset="0"/>
              </a:rPr>
              <a:t>Катушки связи для замков зажигания</a:t>
            </a:r>
          </a:p>
          <a:p>
            <a:pPr marL="0" lvl="2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7200" b="1" dirty="0">
                <a:latin typeface="+mn-lt"/>
                <a:cs typeface="Arial" panose="020B0604020202020204" pitchFamily="34" charset="0"/>
              </a:rPr>
              <a:t>Нагревательные элементы для наружных зеркал заднего вида</a:t>
            </a:r>
          </a:p>
          <a:p>
            <a:pPr marL="0" lvl="2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7200" b="1" dirty="0">
                <a:latin typeface="+mn-lt"/>
                <a:cs typeface="Arial" panose="020B0604020202020204" pitchFamily="34" charset="0"/>
              </a:rPr>
              <a:t>Платы повторителей для наружных зеркал заднего вида</a:t>
            </a:r>
          </a:p>
          <a:p>
            <a:pPr marL="0" lvl="2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7200" b="1" dirty="0">
                <a:latin typeface="+mn-lt"/>
                <a:cs typeface="Arial" panose="020B0604020202020204" pitchFamily="34" charset="0"/>
              </a:rPr>
              <a:t>Антенны </a:t>
            </a:r>
            <a:r>
              <a:rPr lang="ru-RU" sz="7200" b="1" dirty="0" err="1">
                <a:latin typeface="+mn-lt"/>
                <a:cs typeface="Arial" panose="020B0604020202020204" pitchFamily="34" charset="0"/>
              </a:rPr>
              <a:t>иммобилизатора</a:t>
            </a:r>
            <a:r>
              <a:rPr lang="ru-RU" sz="72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7200" dirty="0">
              <a:latin typeface="+mn-lt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7200" dirty="0">
                <a:latin typeface="+mn-lt"/>
                <a:cs typeface="Arial" panose="020B0604020202020204" pitchFamily="34" charset="0"/>
              </a:rPr>
              <a:t>На сегодняшний момент в производственном процессе задействовано порядка 35 человек.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8000" b="1" i="1" dirty="0"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6200" b="1" i="1" dirty="0"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6200" dirty="0">
              <a:latin typeface="+mn-lt"/>
              <a:cs typeface="+mn-cs"/>
            </a:endParaRPr>
          </a:p>
        </p:txBody>
      </p:sp>
      <p:grpSp>
        <p:nvGrpSpPr>
          <p:cNvPr id="5126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5127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5128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5129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2500313" y="642938"/>
            <a:ext cx="6286500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Антенны иммобилизатора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4341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4346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4347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4348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5508625" y="1784350"/>
            <a:ext cx="2732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Модели автомобилей </a:t>
            </a:r>
            <a:endParaRPr lang="en-US" b="1"/>
          </a:p>
          <a:p>
            <a:r>
              <a:rPr lang="en-US"/>
              <a:t>Lada Granta FL </a:t>
            </a:r>
            <a:endParaRPr lang="ru-RU"/>
          </a:p>
        </p:txBody>
      </p:sp>
      <p:sp>
        <p:nvSpPr>
          <p:cNvPr id="14343" name="TextBox 2"/>
          <p:cNvSpPr txBox="1">
            <a:spLocks noChangeArrowheads="1"/>
          </p:cNvSpPr>
          <p:nvPr/>
        </p:nvSpPr>
        <p:spPr bwMode="auto">
          <a:xfrm>
            <a:off x="5534025" y="2565400"/>
            <a:ext cx="2706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Объем производства </a:t>
            </a:r>
          </a:p>
          <a:p>
            <a:r>
              <a:rPr lang="ru-RU"/>
              <a:t>30 000 шт/мес</a:t>
            </a:r>
          </a:p>
        </p:txBody>
      </p:sp>
      <p:sp>
        <p:nvSpPr>
          <p:cNvPr id="14344" name="TextBox 13"/>
          <p:cNvSpPr txBox="1">
            <a:spLocks noChangeArrowheads="1"/>
          </p:cNvSpPr>
          <p:nvPr/>
        </p:nvSpPr>
        <p:spPr bwMode="auto">
          <a:xfrm>
            <a:off x="441325" y="4797425"/>
            <a:ext cx="3313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Начало поставок</a:t>
            </a:r>
            <a:r>
              <a:rPr lang="ru-RU"/>
              <a:t> -  2018 год</a:t>
            </a:r>
          </a:p>
          <a:p>
            <a:r>
              <a:rPr lang="ru-RU" b="1"/>
              <a:t>Уровень качества </a:t>
            </a:r>
            <a:r>
              <a:rPr lang="ru-RU"/>
              <a:t>– 0 РРМ </a:t>
            </a:r>
          </a:p>
        </p:txBody>
      </p:sp>
      <p:pic>
        <p:nvPicPr>
          <p:cNvPr id="14345" name="Picture 15" descr="https://images.ru.prom.st/638583795_w640_h640_antenna-immobilajzera-gra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1117600"/>
            <a:ext cx="45196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ctrTitle"/>
          </p:nvPr>
        </p:nvSpPr>
        <p:spPr>
          <a:xfrm>
            <a:off x="107950" y="1268413"/>
            <a:ext cx="5075238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Соответствие продукции </a:t>
            </a:r>
          </a:p>
        </p:txBody>
      </p:sp>
      <p:sp>
        <p:nvSpPr>
          <p:cNvPr id="10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916113"/>
            <a:ext cx="4405313" cy="1571625"/>
          </a:xfrm>
        </p:spPr>
        <p:txBody>
          <a:bodyPr/>
          <a:lstStyle/>
          <a:p>
            <a:pPr marL="85725" lvl="1" algn="just" eaLnBrk="1" hangingPunct="1"/>
            <a:r>
              <a:rPr lang="ru-RU" sz="1600" b="1" smtClean="0">
                <a:solidFill>
                  <a:schemeClr val="tx1"/>
                </a:solidFill>
                <a:cs typeface="Arial" charset="0"/>
              </a:rPr>
              <a:t>Жгуты проводов сертифицированы на соответствие ТР ТС 018/2011</a:t>
            </a:r>
          </a:p>
          <a:p>
            <a:pPr marL="85725" lvl="1" algn="just" eaLnBrk="1" hangingPunct="1"/>
            <a:r>
              <a:rPr lang="ru-RU" sz="1600" b="1" smtClean="0">
                <a:solidFill>
                  <a:schemeClr val="tx1"/>
                </a:solidFill>
                <a:cs typeface="Arial" charset="0"/>
              </a:rPr>
              <a:t>Технический регламент Таможенного союза "О безопасности колесных транспортных средств"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032" name="Group 15"/>
          <p:cNvGrpSpPr>
            <a:grpSpLocks/>
          </p:cNvGrpSpPr>
          <p:nvPr/>
        </p:nvGrpSpPr>
        <p:grpSpPr bwMode="auto">
          <a:xfrm>
            <a:off x="476250" y="760413"/>
            <a:ext cx="1171575" cy="269875"/>
            <a:chOff x="2556" y="4118"/>
            <a:chExt cx="2840" cy="568"/>
          </a:xfrm>
        </p:grpSpPr>
        <p:sp>
          <p:nvSpPr>
            <p:cNvPr id="1034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5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6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8" y="4118"/>
              <a:ext cx="1136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graphicFrame>
        <p:nvGraphicFramePr>
          <p:cNvPr id="1026" name="Объект 1"/>
          <p:cNvGraphicFramePr>
            <a:graphicFrameLocks noChangeAspect="1"/>
          </p:cNvGraphicFramePr>
          <p:nvPr/>
        </p:nvGraphicFramePr>
        <p:xfrm>
          <a:off x="5003800" y="695325"/>
          <a:ext cx="3921125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7768440" imgH="10667880" progId="AcroExch.Document.11">
                  <p:embed/>
                </p:oleObj>
              </mc:Choice>
              <mc:Fallback>
                <p:oleObj name="Acrobat Document" r:id="rId4" imgW="7768440" imgH="10667880" progId="AcroExch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695325"/>
                        <a:ext cx="3921125" cy="538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Прямоугольник 1"/>
          <p:cNvSpPr>
            <a:spLocks noChangeArrowheads="1"/>
          </p:cNvSpPr>
          <p:nvPr/>
        </p:nvSpPr>
        <p:spPr bwMode="auto">
          <a:xfrm>
            <a:off x="471488" y="3500438"/>
            <a:ext cx="43830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Calibri" pitchFamily="34" charset="0"/>
              </a:rPr>
              <a:t>Вся продукция ООО «ИНТРА» соответствует требованиям </a:t>
            </a:r>
            <a:br>
              <a:rPr lang="ru-RU" sz="1600" b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b="1">
                <a:solidFill>
                  <a:srgbClr val="000000"/>
                </a:solidFill>
                <a:latin typeface="Calibri" pitchFamily="34" charset="0"/>
              </a:rPr>
              <a:t>Директивы 2000/53/ЕС по ограничению содержания тяжелых металлов – свинца, ртути и шестивалентного хрома (с учетом официальных изменений, внесенных в Директиву 2000/53/ЕС в отношении требований для регламентированных вредных веществ (РВВ)).</a:t>
            </a: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677863" y="3644900"/>
            <a:ext cx="4181475" cy="357188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Система менеджмента качества  </a:t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r>
              <a:rPr lang="ru-RU" sz="2400" smtClean="0"/>
              <a:t>Система менеджмента качества ООО «ИНТРА» сертифицирована с 2007 года и соответствует </a:t>
            </a:r>
            <a:r>
              <a:rPr lang="en-US" sz="2400" smtClean="0"/>
              <a:t>ISO </a:t>
            </a:r>
            <a:r>
              <a:rPr lang="ru-RU" sz="2400" smtClean="0"/>
              <a:t>9001</a:t>
            </a:r>
            <a:r>
              <a:rPr lang="en-US" sz="2400" smtClean="0"/>
              <a:t>:2015 </a:t>
            </a:r>
            <a:r>
              <a:rPr lang="ru-RU" sz="2400" smtClean="0"/>
              <a:t> </a:t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5365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5367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68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69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620713"/>
            <a:ext cx="386397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177925" y="2420938"/>
            <a:ext cx="7489825" cy="357187"/>
          </a:xfrm>
        </p:spPr>
        <p:txBody>
          <a:bodyPr/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/>
              <a:t>Применяемые технологии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ru-RU" sz="2400" dirty="0" smtClean="0"/>
              <a:t>— </a:t>
            </a:r>
            <a:r>
              <a:rPr lang="ru-RU" sz="2000" dirty="0" smtClean="0"/>
              <a:t>производство нагревательных элементов зеркал заднего вида методом </a:t>
            </a:r>
            <a:r>
              <a:rPr lang="ru-RU" sz="2000" dirty="0" err="1" smtClean="0"/>
              <a:t>деметализации</a:t>
            </a:r>
            <a:r>
              <a:rPr lang="ru-RU" sz="2000" dirty="0" smtClean="0"/>
              <a:t> алюминиевого слоя</a:t>
            </a:r>
            <a:br>
              <a:rPr lang="ru-RU" sz="2000" dirty="0" smtClean="0"/>
            </a:br>
            <a:r>
              <a:rPr lang="ru-RU" sz="2000" dirty="0" smtClean="0"/>
              <a:t>— производство гибких печатных плат с применением SMD технологии</a:t>
            </a:r>
            <a:br>
              <a:rPr lang="ru-RU" sz="2000" dirty="0" smtClean="0"/>
            </a:br>
            <a:r>
              <a:rPr lang="ru-RU" sz="2000" dirty="0" smtClean="0"/>
              <a:t>— пайка гибких и жестких печатных плат вручную и в </a:t>
            </a:r>
            <a:r>
              <a:rPr lang="ru-RU" sz="2000" dirty="0" err="1" smtClean="0"/>
              <a:t>термоконвекционной</a:t>
            </a:r>
            <a:r>
              <a:rPr lang="ru-RU" sz="2000" dirty="0" smtClean="0"/>
              <a:t> печи с автоматической установкой компонентов </a:t>
            </a:r>
            <a:br>
              <a:rPr lang="ru-RU" sz="2000" dirty="0" smtClean="0"/>
            </a:br>
            <a:r>
              <a:rPr lang="ru-RU" sz="2000" dirty="0" smtClean="0"/>
              <a:t>— сборка схемных жгутов проводов различной сложности на столах и на шаблонах </a:t>
            </a:r>
            <a:br>
              <a:rPr lang="ru-RU" sz="2000" dirty="0" smtClean="0"/>
            </a:br>
            <a:r>
              <a:rPr lang="ru-RU" sz="2000" dirty="0" smtClean="0"/>
              <a:t>— литье пластмассы под давлением на </a:t>
            </a:r>
            <a:r>
              <a:rPr lang="ru-RU" sz="2000" dirty="0" err="1" smtClean="0"/>
              <a:t>термопластавтоматах</a:t>
            </a:r>
            <a:endParaRPr lang="ru-RU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6389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6391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392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393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763713" y="5589588"/>
            <a:ext cx="6472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Производство осуществляется на собственных площадях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465138" y="1484313"/>
            <a:ext cx="8570912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Основные технологические процессы </a:t>
            </a:r>
            <a:br>
              <a:rPr lang="ru-RU" sz="2400" b="1" i="1" smtClean="0"/>
            </a:br>
            <a:r>
              <a:rPr lang="ru-RU" sz="2400" b="1" i="1" smtClean="0"/>
              <a:t>и применяемое оборудование  </a:t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r>
              <a:rPr lang="ru-RU" sz="2400" b="1" i="1" smtClean="0"/>
              <a:t>Литье пластмасс под давлением </a:t>
            </a:r>
            <a:br>
              <a:rPr lang="ru-RU" sz="2400" b="1" i="1" smtClean="0"/>
            </a:br>
            <a:r>
              <a:rPr lang="ru-RU" sz="2400" b="1" i="1" smtClean="0"/>
              <a:t>(малого и среднего объема) </a:t>
            </a: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7413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7416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17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18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pic>
        <p:nvPicPr>
          <p:cNvPr id="17414" name="Picture 4" descr="https://i.ytimg.com/vi/gqdQJN4QFD0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409950"/>
            <a:ext cx="46783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" descr="https://www.keb.co.uk/fileadmin/user_upload/keb_applikation_servopum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2708275"/>
            <a:ext cx="39592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s://techspeed.pl/wp-content/uploads/2014/06/Prasa_P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0550" y="1042988"/>
            <a:ext cx="60134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Заголовок 1"/>
          <p:cNvSpPr>
            <a:spLocks noGrp="1"/>
          </p:cNvSpPr>
          <p:nvPr>
            <p:ph type="ctrTitle"/>
          </p:nvPr>
        </p:nvSpPr>
        <p:spPr>
          <a:xfrm>
            <a:off x="2678113" y="1557338"/>
            <a:ext cx="6443662" cy="357187"/>
          </a:xfrm>
        </p:spPr>
        <p:txBody>
          <a:bodyPr/>
          <a:lstStyle/>
          <a:p>
            <a:pPr algn="l" eaLnBrk="1" hangingPunct="1"/>
            <a:r>
              <a:rPr lang="ru-RU" sz="2400" b="1" i="1" smtClean="0"/>
              <a:t>Основные технологические процессы </a:t>
            </a:r>
            <a:br>
              <a:rPr lang="ru-RU" sz="2400" b="1" i="1" smtClean="0"/>
            </a:br>
            <a:r>
              <a:rPr lang="ru-RU" sz="2400" b="1" i="1" smtClean="0"/>
              <a:t>и применяемое оборудование  </a:t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8438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8441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42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43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pic>
        <p:nvPicPr>
          <p:cNvPr id="18439" name="Picture 2" descr="https://www.kuttig.eu/files/kuttig/images/article/komax-kappa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8" y="1412875"/>
            <a:ext cx="3781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1"/>
          <p:cNvSpPr>
            <a:spLocks noChangeArrowheads="1"/>
          </p:cNvSpPr>
          <p:nvPr/>
        </p:nvSpPr>
        <p:spPr bwMode="auto">
          <a:xfrm>
            <a:off x="1238250" y="4335463"/>
            <a:ext cx="407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/>
              <a:t>Резка и обжим проводов </a:t>
            </a:r>
            <a:endParaRPr lang="ru-RU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s://img.electronic-club.ru/images_electronic/club/00003/MekrueSv4H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074988"/>
            <a:ext cx="3636962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Заголовок 1"/>
          <p:cNvSpPr>
            <a:spLocks noGrp="1"/>
          </p:cNvSpPr>
          <p:nvPr>
            <p:ph type="ctrTitle"/>
          </p:nvPr>
        </p:nvSpPr>
        <p:spPr>
          <a:xfrm>
            <a:off x="2125663" y="1604963"/>
            <a:ext cx="6443662" cy="357187"/>
          </a:xfrm>
        </p:spPr>
        <p:txBody>
          <a:bodyPr/>
          <a:lstStyle/>
          <a:p>
            <a:pPr algn="l" eaLnBrk="1" hangingPunct="1"/>
            <a:r>
              <a:rPr lang="ru-RU" sz="2400" b="1" i="1" smtClean="0"/>
              <a:t>Основные технологические процессы </a:t>
            </a:r>
            <a:br>
              <a:rPr lang="ru-RU" sz="2400" b="1" i="1" smtClean="0"/>
            </a:br>
            <a:r>
              <a:rPr lang="ru-RU" sz="2400" b="1" i="1" smtClean="0"/>
              <a:t>и применяемое оборудование 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19462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9465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66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67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19463" name="Прямоугольник 1"/>
          <p:cNvSpPr>
            <a:spLocks noChangeArrowheads="1"/>
          </p:cNvSpPr>
          <p:nvPr/>
        </p:nvSpPr>
        <p:spPr bwMode="auto">
          <a:xfrm>
            <a:off x="5435600" y="1962150"/>
            <a:ext cx="2244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Намотка и пайка</a:t>
            </a:r>
          </a:p>
          <a:p>
            <a:r>
              <a:rPr lang="ru-RU" b="1" i="1"/>
              <a:t> эмаль – провода </a:t>
            </a:r>
            <a:endParaRPr lang="ru-RU"/>
          </a:p>
        </p:txBody>
      </p:sp>
      <p:pic>
        <p:nvPicPr>
          <p:cNvPr id="19464" name="Picture 2" descr="https://www.oborudunion.ru/l2539398/images/photocat/1000x1000/1000315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238" y="1314450"/>
            <a:ext cx="4721225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2124075" y="1487488"/>
            <a:ext cx="6443663" cy="357187"/>
          </a:xfrm>
        </p:spPr>
        <p:txBody>
          <a:bodyPr/>
          <a:lstStyle/>
          <a:p>
            <a:pPr algn="l" eaLnBrk="1" hangingPunct="1"/>
            <a:r>
              <a:rPr lang="ru-RU" sz="2400" b="1" i="1" smtClean="0"/>
              <a:t>Основные технологические процессы </a:t>
            </a:r>
            <a:br>
              <a:rPr lang="ru-RU" sz="2400" b="1" i="1" smtClean="0"/>
            </a:br>
            <a:r>
              <a:rPr lang="ru-RU" sz="2400" b="1" i="1" smtClean="0"/>
              <a:t>и применяемое оборудование 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en-US" sz="2800" b="1" i="1" smtClean="0"/>
              <a:t/>
            </a:r>
            <a:br>
              <a:rPr lang="en-US" sz="2800" b="1" i="1" smtClean="0"/>
            </a:b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20485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0488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89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0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0486" name="Прямоугольник 1"/>
          <p:cNvSpPr>
            <a:spLocks noChangeArrowheads="1"/>
          </p:cNvSpPr>
          <p:nvPr/>
        </p:nvSpPr>
        <p:spPr bwMode="auto">
          <a:xfrm>
            <a:off x="4535488" y="1474788"/>
            <a:ext cx="4291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Пайка в термоконвекционной печи</a:t>
            </a:r>
            <a:endParaRPr lang="ru-RU"/>
          </a:p>
        </p:txBody>
      </p:sp>
      <p:pic>
        <p:nvPicPr>
          <p:cNvPr id="20487" name="Picture 2" descr="https://olimpel.ru/upload/iblock/cbb/cbb363d4ade982aa19cc2a53efced53c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475" y="1844675"/>
            <a:ext cx="6488113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>
          <a:xfrm>
            <a:off x="2700338" y="1071563"/>
            <a:ext cx="6443662" cy="357187"/>
          </a:xfrm>
        </p:spPr>
        <p:txBody>
          <a:bodyPr/>
          <a:lstStyle/>
          <a:p>
            <a:pPr algn="l" eaLnBrk="1" hangingPunct="1"/>
            <a:r>
              <a:rPr lang="ru-RU" sz="2400" b="1" i="1" smtClean="0"/>
              <a:t>Основные технологические процессы </a:t>
            </a:r>
            <a:br>
              <a:rPr lang="ru-RU" sz="2400" b="1" i="1" smtClean="0"/>
            </a:br>
            <a:r>
              <a:rPr lang="ru-RU" sz="2400" b="1" i="1" smtClean="0"/>
              <a:t>и применяемое оборудование 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endParaRPr lang="ru-RU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21509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1514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5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6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342900" y="1638300"/>
            <a:ext cx="5075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/>
              <a:t>Трафаретная печать </a:t>
            </a:r>
          </a:p>
          <a:p>
            <a:r>
              <a:rPr lang="ru-RU" b="1" i="1"/>
              <a:t>нагревательных элементов </a:t>
            </a:r>
            <a:endParaRPr lang="ru-RU"/>
          </a:p>
        </p:txBody>
      </p:sp>
      <p:pic>
        <p:nvPicPr>
          <p:cNvPr id="21511" name="Picture 2" descr="SV30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386013"/>
            <a:ext cx="29495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Прямоугольник 11"/>
          <p:cNvSpPr>
            <a:spLocks noChangeArrowheads="1"/>
          </p:cNvSpPr>
          <p:nvPr/>
        </p:nvSpPr>
        <p:spPr bwMode="auto">
          <a:xfrm>
            <a:off x="3635375" y="5345113"/>
            <a:ext cx="5372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/>
              <a:t>Ламинация </a:t>
            </a:r>
          </a:p>
          <a:p>
            <a:r>
              <a:rPr lang="ru-RU" b="1" i="1"/>
              <a:t>нагревательных элементов </a:t>
            </a:r>
            <a:endParaRPr lang="ru-RU"/>
          </a:p>
        </p:txBody>
      </p:sp>
      <p:pic>
        <p:nvPicPr>
          <p:cNvPr id="21513" name="Picture 3" descr="C:\Users\Galina\Downloads\IMG_20200427_142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498600"/>
            <a:ext cx="3057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>
          <a:xfrm>
            <a:off x="2700338" y="1071563"/>
            <a:ext cx="6443662" cy="357187"/>
          </a:xfrm>
        </p:spPr>
        <p:txBody>
          <a:bodyPr/>
          <a:lstStyle/>
          <a:p>
            <a:pPr algn="l" eaLnBrk="1" hangingPunct="1"/>
            <a:r>
              <a:rPr lang="ru-RU" sz="2400" b="1" i="1" dirty="0" smtClean="0"/>
              <a:t>Основные технологические процессы </a:t>
            </a:r>
            <a:br>
              <a:rPr lang="ru-RU" sz="2400" b="1" i="1" dirty="0" smtClean="0"/>
            </a:br>
            <a:r>
              <a:rPr lang="ru-RU" sz="2400" b="1" i="1" dirty="0" smtClean="0"/>
              <a:t>и применяемое оборудование  </a:t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endParaRPr lang="ru-R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grpSp>
        <p:nvGrpSpPr>
          <p:cNvPr id="21509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1514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5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516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228058" y="1234557"/>
            <a:ext cx="7776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Формирование топологии нагревательных </a:t>
            </a:r>
            <a:r>
              <a:rPr lang="ru-RU" sz="1600" b="1" i="1" dirty="0"/>
              <a:t>элементов </a:t>
            </a:r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600" b="1" i="1" dirty="0" smtClean="0"/>
              <a:t>лазерной </a:t>
            </a:r>
            <a:r>
              <a:rPr lang="ru-RU" sz="1600" b="1" i="1" dirty="0" err="1" smtClean="0"/>
              <a:t>деметаллизацией</a:t>
            </a:r>
            <a:r>
              <a:rPr lang="ru-RU" sz="1600" b="1" i="1" dirty="0" smtClean="0"/>
              <a:t> пленки с алюминиевым покрытием</a:t>
            </a:r>
            <a:r>
              <a:rPr lang="en-US" sz="1600" b="1" i="1" dirty="0" smtClean="0"/>
              <a:t/>
            </a:r>
            <a:br>
              <a:rPr lang="en-US" sz="1600" b="1" i="1" dirty="0" smtClean="0"/>
            </a:br>
            <a:r>
              <a:rPr lang="ru-RU" sz="1600" dirty="0">
                <a:hlinkClick r:id="rId3"/>
              </a:rPr>
              <a:t>https://</a:t>
            </a:r>
            <a:r>
              <a:rPr lang="ru-RU" sz="1600" dirty="0" smtClean="0">
                <a:hlinkClick r:id="rId3"/>
              </a:rPr>
              <a:t>www.youtube.com/watch?v=i6bYZiKemDg</a:t>
            </a:r>
            <a:endParaRPr lang="ru-RU" sz="1600" dirty="0"/>
          </a:p>
        </p:txBody>
      </p:sp>
      <p:sp>
        <p:nvSpPr>
          <p:cNvPr id="21512" name="Прямоугольник 11"/>
          <p:cNvSpPr>
            <a:spLocks noChangeArrowheads="1"/>
          </p:cNvSpPr>
          <p:nvPr/>
        </p:nvSpPr>
        <p:spPr bwMode="auto">
          <a:xfrm>
            <a:off x="3632674" y="5241620"/>
            <a:ext cx="53721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 smtClean="0"/>
              <a:t>Лазерное вырезание нагревательных элементов по контуру</a:t>
            </a:r>
            <a:r>
              <a:rPr lang="en-US" sz="1600" b="1" i="1" dirty="0"/>
              <a:t/>
            </a:r>
            <a:br>
              <a:rPr lang="en-US" sz="1600" b="1" i="1" dirty="0"/>
            </a:br>
            <a:r>
              <a:rPr lang="ru-RU" sz="1600" dirty="0">
                <a:hlinkClick r:id="rId4"/>
              </a:rPr>
              <a:t>https://www.youtube.com/watch?v=ncjF1C-qk40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2674" y="2392459"/>
            <a:ext cx="5297014" cy="2782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012714" cy="39048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75883" y="5625877"/>
            <a:ext cx="5094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9634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 descr="Картинки по запросу призма димитровград автозерка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7188" y="5045075"/>
            <a:ext cx="32670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Наши клиенты </a:t>
            </a:r>
          </a:p>
        </p:txBody>
      </p:sp>
      <p:pic>
        <p:nvPicPr>
          <p:cNvPr id="6148" name="Picture 6" descr="http://www.oao-oat.ru/application/includes/images/logo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13225" y="3729038"/>
            <a:ext cx="717550" cy="268287"/>
          </a:xfrm>
        </p:spPr>
      </p:pic>
      <p:pic>
        <p:nvPicPr>
          <p:cNvPr id="6149" name="Picture 2" descr="http://www.td-oat.ru/files/Parts_13119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8" y="50800"/>
            <a:ext cx="6742112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http://static-2.podshipnik-servis.ru/sites/default/files/imagecache/new_og/daaz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4375" y="1508125"/>
            <a:ext cx="1487488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 descr="http://avtozapchasti-rostovnadonu.ru/images/brand/brand_3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3284538"/>
            <a:ext cx="2286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2" descr="http://yaroslavl.irrv.ru/upload/normal/tolyatti-avgust_kondicionery_tolyatti_296185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4341813"/>
            <a:ext cx="3333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4" descr="http://www.old.flim.ru/im/logo/flim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738" y="4230688"/>
            <a:ext cx="1790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8" descr="http://capzap.ru/upload/iblock/a04/00006315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6550" y="504507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0" descr="https://im1-tub-ru.yandex.net/i?id=b5fb4beb95e1b4883f9c9052417b3699&amp;n=33&amp;h=62&amp;w=14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4514850"/>
            <a:ext cx="2159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4" descr="https://im2-tub-ru.yandex.net/i?id=312b321bae70f769c1e4e26d2ae43278&amp;n=33&amp;h=215&amp;w=28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11413" y="5529263"/>
            <a:ext cx="17129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Заголовок 1"/>
          <p:cNvSpPr txBox="1">
            <a:spLocks/>
          </p:cNvSpPr>
          <p:nvPr/>
        </p:nvSpPr>
        <p:spPr bwMode="auto">
          <a:xfrm>
            <a:off x="6097588" y="549275"/>
            <a:ext cx="304641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2400" b="1" i="1">
                <a:latin typeface="Calibri" pitchFamily="34" charset="0"/>
              </a:rPr>
              <a:t>Наши </a:t>
            </a:r>
          </a:p>
          <a:p>
            <a:pPr algn="ctr" eaLnBrk="1" hangingPunct="1"/>
            <a:r>
              <a:rPr lang="ru-RU" sz="2400" b="1" i="1">
                <a:latin typeface="Calibri" pitchFamily="34" charset="0"/>
              </a:rPr>
              <a:t>потребители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>
          <a:xfrm>
            <a:off x="2411413" y="1196975"/>
            <a:ext cx="6286500" cy="357188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Оснащение  производства</a:t>
            </a:r>
            <a:r>
              <a:rPr lang="ru-RU" sz="2800" b="1" i="1" smtClean="0"/>
              <a:t/>
            </a:r>
            <a:br>
              <a:rPr lang="ru-RU" sz="2800" b="1" i="1" smtClean="0"/>
            </a:br>
            <a:r>
              <a:rPr lang="ru-RU" sz="2800" b="1" i="1" smtClean="0"/>
              <a:t/>
            </a:r>
            <a:br>
              <a:rPr lang="ru-RU" sz="2800" b="1" i="1" smtClean="0"/>
            </a:br>
            <a:endParaRPr lang="ru-RU" sz="2800" b="1" i="1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2533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2537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2538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2539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9750" y="1341438"/>
            <a:ext cx="47529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ООО «ИНТРА»</a:t>
            </a:r>
          </a:p>
          <a:p>
            <a:pPr>
              <a:defRPr/>
            </a:pPr>
            <a:r>
              <a:rPr lang="ru-RU" dirty="0">
                <a:latin typeface="+mn-lt"/>
              </a:rPr>
              <a:t>имеет необходимые мощности, оборудование и компетенции для проектирования и производства производственного , контрольно- измерительного оборудования, оснастки и калибров 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3095625"/>
            <a:ext cx="358933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4025" y="1449388"/>
            <a:ext cx="33956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>
          <a:xfrm>
            <a:off x="2411413" y="1196975"/>
            <a:ext cx="6286500" cy="357188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Развитие  производства</a:t>
            </a:r>
            <a:r>
              <a:rPr lang="ru-RU" sz="2800" b="1" i="1" smtClean="0"/>
              <a:t/>
            </a:r>
            <a:br>
              <a:rPr lang="ru-RU" sz="2800" b="1" i="1" smtClean="0"/>
            </a:br>
            <a:r>
              <a:rPr lang="ru-RU" sz="2800" b="1" i="1" smtClean="0"/>
              <a:t/>
            </a:r>
            <a:br>
              <a:rPr lang="ru-RU" sz="2800" b="1" i="1" smtClean="0"/>
            </a:br>
            <a:endParaRPr lang="ru-RU" sz="2800" b="1" i="1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3557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3560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3561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3562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9750" y="1341438"/>
            <a:ext cx="8389938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ООО «ИНТРА» активно занимается автоматизацией производства и контроля продукции. На данный момент инженерно- технической службой спроектировано, изготовлено и внедрено: </a:t>
            </a:r>
          </a:p>
          <a:p>
            <a:pPr>
              <a:defRPr/>
            </a:pPr>
            <a:r>
              <a:rPr lang="ru-RU" dirty="0">
                <a:latin typeface="+mn-lt"/>
              </a:rPr>
              <a:t>1. Производственное оборудование: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-    автоматическая установка </a:t>
            </a:r>
            <a:r>
              <a:rPr lang="en-US" dirty="0">
                <a:latin typeface="+mn-lt"/>
              </a:rPr>
              <a:t>SMD </a:t>
            </a:r>
            <a:r>
              <a:rPr lang="ru-RU" dirty="0">
                <a:latin typeface="+mn-lt"/>
              </a:rPr>
              <a:t>компонентов на гибкие печатный платы;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atin typeface="+mn-lt"/>
              </a:rPr>
              <a:t>полуавтоматическая пайка катушек связи;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atin typeface="+mn-lt"/>
              </a:rPr>
              <a:t>полуавтоматическая наклейка скотча на нагревательные элементы зеркал заднего вида (</a:t>
            </a:r>
            <a:r>
              <a:rPr lang="ru-RU" dirty="0" err="1">
                <a:latin typeface="+mn-lt"/>
              </a:rPr>
              <a:t>ламинирование</a:t>
            </a:r>
            <a:r>
              <a:rPr lang="ru-RU" dirty="0">
                <a:latin typeface="+mn-lt"/>
              </a:rPr>
              <a:t>) 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atin typeface="+mn-lt"/>
              </a:rPr>
              <a:t>автоматическая установка резки проводов с одновременной установкой и обжимом контакта на провод.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75" y="4210050"/>
            <a:ext cx="8359775" cy="175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2. </a:t>
            </a:r>
            <a:r>
              <a:rPr lang="ru-RU" dirty="0">
                <a:latin typeface="+mn-lt"/>
              </a:rPr>
              <a:t>Контрольно – измерительное оборудование: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atin typeface="+mn-lt"/>
              </a:rPr>
              <a:t>Стенды для </a:t>
            </a:r>
            <a:r>
              <a:rPr lang="ru-RU" dirty="0" err="1">
                <a:latin typeface="+mn-lt"/>
              </a:rPr>
              <a:t>прозвонки</a:t>
            </a:r>
            <a:r>
              <a:rPr lang="ru-RU" dirty="0">
                <a:latin typeface="+mn-lt"/>
              </a:rPr>
              <a:t> целостности электрической цепи жгутов проводов; 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atin typeface="+mn-lt"/>
              </a:rPr>
              <a:t>Разрывная машина для контроля усилия обжима контактов на провод, контроля адгезии скотча. 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3. </a:t>
            </a:r>
            <a:r>
              <a:rPr lang="ru-RU" dirty="0">
                <a:latin typeface="+mn-lt"/>
              </a:rPr>
              <a:t>Автоматическая регистрация результатов измерения характеристик продукции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5604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25609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5610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25611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2560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latin typeface="Calibri" pitchFamily="34" charset="0"/>
              </a:rPr>
              <a:t>Наши контакты </a:t>
            </a:r>
          </a:p>
        </p:txBody>
      </p:sp>
      <p:sp>
        <p:nvSpPr>
          <p:cNvPr id="25606" name="Прямоугольник 1"/>
          <p:cNvSpPr>
            <a:spLocks noChangeArrowheads="1"/>
          </p:cNvSpPr>
          <p:nvPr/>
        </p:nvSpPr>
        <p:spPr bwMode="auto">
          <a:xfrm>
            <a:off x="4768850" y="4860925"/>
            <a:ext cx="3775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Web site</a:t>
            </a:r>
            <a:r>
              <a:rPr lang="ru-RU"/>
              <a:t>: </a:t>
            </a:r>
            <a:r>
              <a:rPr lang="en-US">
                <a:hlinkClick r:id="rId3"/>
              </a:rPr>
              <a:t>http://intraauto.ru/</a:t>
            </a:r>
            <a:endParaRPr lang="ru-RU"/>
          </a:p>
          <a:p>
            <a:r>
              <a:rPr lang="en-US"/>
              <a:t>E-mail</a:t>
            </a:r>
            <a:r>
              <a:rPr lang="ru-RU"/>
              <a:t>: </a:t>
            </a:r>
            <a:r>
              <a:rPr lang="en-US">
                <a:hlinkClick r:id="rId4"/>
              </a:rPr>
              <a:t>sergey.vdovin@intraauto.ru</a:t>
            </a:r>
            <a:endParaRPr lang="en-US"/>
          </a:p>
          <a:p>
            <a:r>
              <a:rPr lang="ru-RU"/>
              <a:t>Тел. 8 -(8482) -61-42-35</a:t>
            </a:r>
          </a:p>
          <a:p>
            <a:r>
              <a:rPr lang="ru-RU"/>
              <a:t>        8 -(927)- 212-29-71</a:t>
            </a:r>
          </a:p>
        </p:txBody>
      </p:sp>
      <p:pic>
        <p:nvPicPr>
          <p:cNvPr id="25607" name="Picture 2" descr="\\Boss\папка обмена\Новая папка\27-04-2020\ИНТРА 27.04.20\P101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1196975"/>
            <a:ext cx="4600575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 descr="\\Boss\папка обмена\Новая папка\27-04-2020\ИНТРА 27.04.20\Схема проезда ИНТРА  27.04.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775" y="1284288"/>
            <a:ext cx="3376613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714625"/>
            <a:ext cx="114141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1"/>
          <p:cNvSpPr>
            <a:spLocks noGrp="1"/>
          </p:cNvSpPr>
          <p:nvPr>
            <p:ph type="ctrTitle"/>
          </p:nvPr>
        </p:nvSpPr>
        <p:spPr>
          <a:xfrm>
            <a:off x="2500313" y="642938"/>
            <a:ext cx="6286500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Производство жгутов проводов</a:t>
            </a:r>
          </a:p>
        </p:txBody>
      </p:sp>
      <p:sp>
        <p:nvSpPr>
          <p:cNvPr id="717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1214438"/>
            <a:ext cx="8501062" cy="1571625"/>
          </a:xfrm>
        </p:spPr>
        <p:txBody>
          <a:bodyPr/>
          <a:lstStyle/>
          <a:p>
            <a:pPr algn="just" eaLnBrk="1" hangingPunct="1"/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Производство</a:t>
            </a:r>
            <a:r>
              <a:rPr lang="ru-RU" sz="1600" smtClean="0">
                <a:solidFill>
                  <a:schemeClr val="tx1"/>
                </a:solidFill>
              </a:rPr>
              <a:t> жгутов проводов ООО «Интра» предназначено для среднесерийного и мелкосерийного производства жгутов проводов любой степени сложности. Мы обладаем высокой гибкостью производства и скоростью реагирования на вносимые изменения. Собственный опыт в разработке, освоении и модернизации жгутов проводов для автомобильной промышленности позволяет нам избежать большинства ошибок на стадии проектирования и подготовки производства.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357188" y="2714625"/>
            <a:ext cx="27908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1600">
                <a:latin typeface="Calibri" pitchFamily="34" charset="0"/>
              </a:rPr>
              <a:t>Наша компания имеет опыт в разработке и производстве как небольших жгутов проводов для  комплектации катушки связи, или зеркал наружных заднего вида с функциями электрорегулировки и обогрева зеркала, до изготовления полного «Автомобиля – комплекта» (включая жгуты панели приборов и ЭСУД)</a:t>
            </a:r>
          </a:p>
          <a:p>
            <a:pPr algn="just" eaLnBrk="1" hangingPunct="1"/>
            <a:endParaRPr lang="ru-RU" sz="1600" i="1">
              <a:latin typeface="Calibri" pitchFamily="34" charset="0"/>
            </a:endParaRPr>
          </a:p>
        </p:txBody>
      </p:sp>
      <p:pic>
        <p:nvPicPr>
          <p:cNvPr id="7176" name="Рисунок 11" descr="03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7513" y="2643188"/>
            <a:ext cx="49164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7" name="Group 15"/>
          <p:cNvGrpSpPr>
            <a:grpSpLocks/>
          </p:cNvGrpSpPr>
          <p:nvPr/>
        </p:nvGrpSpPr>
        <p:grpSpPr bwMode="auto">
          <a:xfrm>
            <a:off x="476250" y="760413"/>
            <a:ext cx="1171575" cy="269875"/>
            <a:chOff x="2556" y="4118"/>
            <a:chExt cx="2840" cy="568"/>
          </a:xfrm>
        </p:grpSpPr>
        <p:sp>
          <p:nvSpPr>
            <p:cNvPr id="7178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7179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7180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8" y="4118"/>
              <a:ext cx="1136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5" descr="P622096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4071938"/>
            <a:ext cx="20716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ctrTitle"/>
          </p:nvPr>
        </p:nvSpPr>
        <p:spPr>
          <a:xfrm>
            <a:off x="2500313" y="642938"/>
            <a:ext cx="6286500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Производство жгутов проводов</a:t>
            </a:r>
          </a:p>
        </p:txBody>
      </p:sp>
      <p:sp>
        <p:nvSpPr>
          <p:cNvPr id="819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1412875"/>
            <a:ext cx="8501063" cy="1571625"/>
          </a:xfrm>
        </p:spPr>
        <p:txBody>
          <a:bodyPr/>
          <a:lstStyle/>
          <a:p>
            <a:pPr indent="457200" algn="just" eaLnBrk="1" hangingPunct="1"/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Для послепродажного обслуживания ООО «ИНТРА» разработала и производит жгуты проводов для подключения дополнительных опций:</a:t>
            </a:r>
          </a:p>
          <a:p>
            <a:pPr lvl="1" indent="457200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Жгуты проводов подключение зеркал заднего вида с электроприводом и обогревом;</a:t>
            </a:r>
          </a:p>
          <a:p>
            <a:pPr lvl="1" indent="457200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Жгуты проводов подключения прицепа;</a:t>
            </a:r>
          </a:p>
          <a:p>
            <a:pPr lvl="1" indent="457200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Жгуты проводов подключения обогрева сидений;</a:t>
            </a:r>
          </a:p>
          <a:p>
            <a:pPr lvl="1" indent="457200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Жгуты проводов подключения противотуманных фар;</a:t>
            </a:r>
          </a:p>
          <a:p>
            <a:pPr lvl="1" indent="457200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Жгуты охранных сигнализаций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76250" y="760413"/>
            <a:ext cx="1171575" cy="269875"/>
            <a:chOff x="2556" y="4118"/>
            <a:chExt cx="2840" cy="568"/>
          </a:xfrm>
        </p:grpSpPr>
        <p:sp>
          <p:nvSpPr>
            <p:cNvPr id="8205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8206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8207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8" y="4118"/>
              <a:ext cx="1136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8200" name="TextBox 27"/>
          <p:cNvSpPr txBox="1">
            <a:spLocks noChangeArrowheads="1"/>
          </p:cNvSpPr>
          <p:nvPr/>
        </p:nvSpPr>
        <p:spPr bwMode="auto">
          <a:xfrm>
            <a:off x="428625" y="3571875"/>
            <a:ext cx="2786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 b="1" i="1">
                <a:latin typeface="Calibri" pitchFamily="34" charset="0"/>
              </a:rPr>
              <a:t>Жгут проводов с джойстиком управления зеркала</a:t>
            </a:r>
          </a:p>
        </p:txBody>
      </p:sp>
      <p:sp>
        <p:nvSpPr>
          <p:cNvPr id="8201" name="TextBox 27"/>
          <p:cNvSpPr txBox="1">
            <a:spLocks noChangeArrowheads="1"/>
          </p:cNvSpPr>
          <p:nvPr/>
        </p:nvSpPr>
        <p:spPr bwMode="auto">
          <a:xfrm>
            <a:off x="3286125" y="3500438"/>
            <a:ext cx="27860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 b="1" i="1">
                <a:latin typeface="Calibri" pitchFamily="34" charset="0"/>
              </a:rPr>
              <a:t>Жгут проводов фаркопа для автомобиля С</a:t>
            </a:r>
            <a:r>
              <a:rPr lang="en-US" sz="1400" b="1" i="1">
                <a:latin typeface="Calibri" pitchFamily="34" charset="0"/>
              </a:rPr>
              <a:t>hevrolet</a:t>
            </a:r>
            <a:r>
              <a:rPr lang="ru-RU" sz="1400" b="1" i="1">
                <a:latin typeface="Calibri" pitchFamily="34" charset="0"/>
              </a:rPr>
              <a:t> </a:t>
            </a:r>
            <a:r>
              <a:rPr lang="en-US" sz="1400" b="1" i="1">
                <a:latin typeface="Calibri" pitchFamily="34" charset="0"/>
              </a:rPr>
              <a:t>Niva</a:t>
            </a:r>
          </a:p>
          <a:p>
            <a:pPr algn="ctr" eaLnBrk="1" hangingPunct="1"/>
            <a:endParaRPr lang="ru-RU" sz="1400" b="1" i="1">
              <a:latin typeface="Calibri" pitchFamily="34" charset="0"/>
            </a:endParaRPr>
          </a:p>
        </p:txBody>
      </p:sp>
      <p:sp>
        <p:nvSpPr>
          <p:cNvPr id="8202" name="TextBox 27"/>
          <p:cNvSpPr txBox="1">
            <a:spLocks noChangeArrowheads="1"/>
          </p:cNvSpPr>
          <p:nvPr/>
        </p:nvSpPr>
        <p:spPr bwMode="auto">
          <a:xfrm>
            <a:off x="6143625" y="3429000"/>
            <a:ext cx="2786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 b="1" i="1">
                <a:latin typeface="Calibri" pitchFamily="34" charset="0"/>
              </a:rPr>
              <a:t>Жгут проводов для подключения обогрева сидений Ларгус</a:t>
            </a:r>
          </a:p>
        </p:txBody>
      </p:sp>
      <p:pic>
        <p:nvPicPr>
          <p:cNvPr id="8203" name="Рисунок 23" descr="P622096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4071938"/>
            <a:ext cx="2603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Рисунок 24" descr="P622096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4071938"/>
            <a:ext cx="29146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Рисунок 5" descr="Схем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785938"/>
            <a:ext cx="22860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5"/>
            <a:ext cx="9429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0463" y="1785938"/>
            <a:ext cx="18176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25" y="3857625"/>
            <a:ext cx="14462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9221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9233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9234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9222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latin typeface="Calibri" pitchFamily="34" charset="0"/>
              </a:rPr>
              <a:t>Проектирование жгутов поводов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8" y="1143000"/>
            <a:ext cx="8858250" cy="785813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</a:rPr>
              <a:t>ООО «</a:t>
            </a:r>
            <a:r>
              <a:rPr lang="ru-RU" sz="1600" dirty="0" err="1" smtClean="0">
                <a:solidFill>
                  <a:schemeClr val="tx1"/>
                </a:solidFill>
              </a:rPr>
              <a:t>Интра</a:t>
            </a:r>
            <a:r>
              <a:rPr lang="ru-RU" sz="1600" dirty="0" smtClean="0">
                <a:solidFill>
                  <a:schemeClr val="tx1"/>
                </a:solidFill>
              </a:rPr>
              <a:t>» имеет опыт проектирования жгутов проводов для различных изделий - автомобилей, </a:t>
            </a:r>
            <a:r>
              <a:rPr lang="ru-RU" sz="1600" dirty="0" err="1" smtClean="0">
                <a:solidFill>
                  <a:schemeClr val="tx1"/>
                </a:solidFill>
              </a:rPr>
              <a:t>болотоходов</a:t>
            </a:r>
            <a:r>
              <a:rPr lang="ru-RU" sz="1600" dirty="0" smtClean="0">
                <a:solidFill>
                  <a:schemeClr val="tx1"/>
                </a:solidFill>
              </a:rPr>
              <a:t>, катеров. При выполнении проектных работ используется специальное программное обеспечение собственной разработки.</a:t>
            </a:r>
          </a:p>
          <a:p>
            <a:pPr marL="342900" indent="-342900" algn="just" eaLnBrk="1" hangingPunct="1"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 algn="just" eaLnBrk="1" hangingPunct="1">
              <a:buFont typeface="+mj-lt"/>
              <a:buAutoNum type="arabicPeriod"/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 bwMode="auto">
          <a:xfrm>
            <a:off x="428625" y="4234780"/>
            <a:ext cx="41433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  <a:cs typeface="+mn-cs"/>
              </a:rPr>
              <a:t>  </a:t>
            </a:r>
            <a:r>
              <a:rPr lang="ru-RU" sz="1600" dirty="0">
                <a:latin typeface="+mn-lt"/>
                <a:cs typeface="+mn-cs"/>
              </a:rPr>
              <a:t>Разработка чертежей сборок проводов</a:t>
            </a:r>
          </a:p>
          <a:p>
            <a:pPr algn="just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  Разработка программ для изготовления проводов для сборок проводов</a:t>
            </a:r>
          </a:p>
          <a:p>
            <a:pPr algn="just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  Разработка чертежей монтажных стендов</a:t>
            </a:r>
          </a:p>
          <a:p>
            <a:pPr algn="just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  Подготовка данных для стенда контроля электрических соединений жгута </a:t>
            </a:r>
            <a:endParaRPr lang="en-US" sz="1600" dirty="0">
              <a:latin typeface="+mn-lt"/>
              <a:cs typeface="+mn-cs"/>
            </a:endParaRPr>
          </a:p>
          <a:p>
            <a:pPr marL="342900" indent="-342900" algn="just" eaLnBrk="1" hangingPunct="1">
              <a:spcBef>
                <a:spcPct val="20000"/>
              </a:spcBef>
              <a:buFont typeface="+mj-lt"/>
              <a:buAutoNum type="arabicPeriod"/>
              <a:defRPr/>
            </a:pPr>
            <a:endParaRPr lang="en-US" sz="1600" dirty="0">
              <a:latin typeface="+mn-lt"/>
              <a:cs typeface="+mn-cs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142875" y="1857375"/>
            <a:ext cx="4857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dirty="0">
                <a:latin typeface="+mn-lt"/>
                <a:cs typeface="+mn-cs"/>
              </a:rPr>
              <a:t>    При проектировании и подготовке производства жгутов автоматизированы  следующие  виды работ</a:t>
            </a:r>
            <a:r>
              <a:rPr lang="en-US" sz="1600" dirty="0">
                <a:latin typeface="+mn-lt"/>
                <a:cs typeface="+mn-cs"/>
              </a:rPr>
              <a:t>:</a:t>
            </a:r>
          </a:p>
          <a:p>
            <a:pPr marL="342900" indent="-342900" algn="just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+mn-cs"/>
              </a:rPr>
              <a:t>Разработка принципиальной схемы изделия</a:t>
            </a:r>
            <a:endParaRPr lang="en-US" sz="1600" dirty="0">
              <a:latin typeface="+mn-lt"/>
              <a:cs typeface="+mn-cs"/>
            </a:endParaRPr>
          </a:p>
          <a:p>
            <a:pPr marL="342900" indent="-342900" algn="just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+mn-cs"/>
              </a:rPr>
              <a:t>Разработка 3</a:t>
            </a:r>
            <a:r>
              <a:rPr lang="en-US" sz="1600" dirty="0">
                <a:latin typeface="+mn-lt"/>
                <a:cs typeface="+mn-cs"/>
              </a:rPr>
              <a:t>D </a:t>
            </a:r>
            <a:r>
              <a:rPr lang="ru-RU" sz="1600" dirty="0">
                <a:latin typeface="+mn-lt"/>
                <a:cs typeface="+mn-cs"/>
              </a:rPr>
              <a:t>моделей жгутов проводов изделия (на предоставляемой заказчиком 3</a:t>
            </a:r>
            <a:r>
              <a:rPr lang="en-US" sz="1600" dirty="0">
                <a:latin typeface="+mn-lt"/>
                <a:cs typeface="+mn-cs"/>
              </a:rPr>
              <a:t>D</a:t>
            </a:r>
            <a:r>
              <a:rPr lang="ru-RU" sz="1600" dirty="0">
                <a:latin typeface="+mn-lt"/>
                <a:cs typeface="+mn-cs"/>
              </a:rPr>
              <a:t> модели изделия)</a:t>
            </a:r>
            <a:endParaRPr lang="en-US" sz="1600" dirty="0">
              <a:latin typeface="+mn-lt"/>
              <a:cs typeface="+mn-cs"/>
            </a:endParaRPr>
          </a:p>
          <a:p>
            <a:pPr marL="342900" indent="-342900" algn="just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+mn-cs"/>
              </a:rPr>
              <a:t>Разработка чертежей жгутов проводов</a:t>
            </a:r>
          </a:p>
          <a:p>
            <a:pPr marL="342900" indent="-342900" algn="just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+mn-cs"/>
              </a:rPr>
              <a:t>Подготовка производства жгутов проводов:</a:t>
            </a:r>
            <a:endParaRPr lang="en-US" sz="1600" dirty="0">
              <a:latin typeface="+mn-lt"/>
              <a:cs typeface="+mn-cs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9227" name="Рисунок 7" descr="catia screensho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143250"/>
            <a:ext cx="21780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Рисунок 8" descr="robot_screensho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72375" y="4643438"/>
            <a:ext cx="1398588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5143500"/>
            <a:ext cx="128587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0244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0255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0256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0257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1024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latin typeface="Calibri" pitchFamily="34" charset="0"/>
              </a:rPr>
              <a:t>Работы по импортозамещению</a:t>
            </a:r>
          </a:p>
        </p:txBody>
      </p:sp>
      <p:sp>
        <p:nvSpPr>
          <p:cNvPr id="1024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1214438"/>
            <a:ext cx="8501062" cy="928687"/>
          </a:xfrm>
        </p:spPr>
        <p:txBody>
          <a:bodyPr/>
          <a:lstStyle/>
          <a:p>
            <a:pPr algn="just" eaLnBrk="1" hangingPunct="1"/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smtClean="0">
                <a:solidFill>
                  <a:schemeClr val="tx1"/>
                </a:solidFill>
              </a:rPr>
              <a:t>В рамках работ по импортозамещению ООО «Интра» провела реинжиниринговое проектирование и организацию производства колодок для жгутов проводов. В настоящее время производятся следующие колодки с замками</a:t>
            </a:r>
            <a:r>
              <a:rPr lang="en-US" sz="1600" smtClean="0">
                <a:solidFill>
                  <a:schemeClr val="tx1"/>
                </a:solidFill>
              </a:rPr>
              <a:t>:</a:t>
            </a:r>
            <a:endParaRPr lang="ru-RU" sz="1600" smtClean="0">
              <a:solidFill>
                <a:schemeClr val="tx1"/>
              </a:solidFill>
            </a:endParaRPr>
          </a:p>
          <a:p>
            <a:pPr algn="just" eaLnBrk="1" hangingPunct="1"/>
            <a:r>
              <a:rPr lang="ru-RU" sz="1600" smtClean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142875" y="2143125"/>
            <a:ext cx="23574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Колодка 12131305 (</a:t>
            </a:r>
            <a:r>
              <a:rPr lang="en-US" sz="1400" dirty="0">
                <a:latin typeface="+mn-lt"/>
                <a:cs typeface="+mn-cs"/>
              </a:rPr>
              <a:t>Packard)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Замок 12131370 (</a:t>
            </a:r>
            <a:r>
              <a:rPr lang="en-US" sz="1400" dirty="0">
                <a:latin typeface="+mn-lt"/>
                <a:cs typeface="+mn-cs"/>
              </a:rPr>
              <a:t>Packard)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 bwMode="auto">
          <a:xfrm>
            <a:off x="4714875" y="2143125"/>
            <a:ext cx="23574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Колодка 6513.004 (</a:t>
            </a:r>
            <a:r>
              <a:rPr lang="ru-RU" sz="1400" dirty="0" err="1">
                <a:latin typeface="+mn-lt"/>
                <a:cs typeface="+mn-cs"/>
              </a:rPr>
              <a:t>Интра</a:t>
            </a:r>
            <a:r>
              <a:rPr lang="ru-RU" sz="1400" dirty="0">
                <a:latin typeface="+mn-lt"/>
                <a:cs typeface="+mn-cs"/>
              </a:rPr>
              <a:t>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Замок 6513.005 (</a:t>
            </a:r>
            <a:r>
              <a:rPr lang="ru-RU" sz="1400" dirty="0" err="1">
                <a:latin typeface="+mn-lt"/>
                <a:cs typeface="+mn-cs"/>
              </a:rPr>
              <a:t>Интра</a:t>
            </a:r>
            <a:r>
              <a:rPr lang="ru-RU" sz="1400" dirty="0">
                <a:latin typeface="+mn-lt"/>
                <a:cs typeface="+mn-cs"/>
              </a:rPr>
              <a:t>)</a:t>
            </a:r>
            <a:endParaRPr lang="ru-RU" sz="1600" dirty="0">
              <a:latin typeface="+mn-lt"/>
              <a:cs typeface="+mn-cs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 bwMode="auto">
          <a:xfrm>
            <a:off x="2214563" y="4857750"/>
            <a:ext cx="23574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Колодка 12047662 (</a:t>
            </a:r>
            <a:r>
              <a:rPr lang="en-US" sz="1400" dirty="0">
                <a:latin typeface="+mn-lt"/>
                <a:cs typeface="+mn-cs"/>
              </a:rPr>
              <a:t>Packard)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Замок 12047664 (</a:t>
            </a:r>
            <a:r>
              <a:rPr lang="en-US" sz="1400" dirty="0">
                <a:latin typeface="+mn-lt"/>
                <a:cs typeface="+mn-cs"/>
              </a:rPr>
              <a:t>Packard)</a:t>
            </a:r>
            <a:endParaRPr lang="ru-RU" sz="1600" dirty="0">
              <a:latin typeface="+mn-lt"/>
              <a:cs typeface="+mn-cs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 bwMode="auto">
          <a:xfrm>
            <a:off x="6786563" y="4857750"/>
            <a:ext cx="23574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Колодка 6513.001 (</a:t>
            </a:r>
            <a:r>
              <a:rPr lang="ru-RU" sz="1400" dirty="0" err="1">
                <a:latin typeface="+mn-lt"/>
                <a:cs typeface="+mn-cs"/>
              </a:rPr>
              <a:t>Интра</a:t>
            </a:r>
            <a:r>
              <a:rPr lang="ru-RU" sz="1400" dirty="0">
                <a:latin typeface="+mn-lt"/>
                <a:cs typeface="+mn-cs"/>
              </a:rPr>
              <a:t>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ru-RU" sz="1400" dirty="0">
                <a:latin typeface="+mn-lt"/>
                <a:cs typeface="+mn-cs"/>
              </a:rPr>
              <a:t>Замок 6513.002 (</a:t>
            </a:r>
            <a:r>
              <a:rPr lang="ru-RU" sz="1400" dirty="0" err="1">
                <a:latin typeface="+mn-lt"/>
                <a:cs typeface="+mn-cs"/>
              </a:rPr>
              <a:t>Интра</a:t>
            </a:r>
            <a:r>
              <a:rPr lang="ru-RU" sz="1400" dirty="0">
                <a:latin typeface="+mn-lt"/>
                <a:cs typeface="+mn-cs"/>
              </a:rPr>
              <a:t>)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10251" name="Рисунок 21" descr="IMG_20220909_105652_001.jpg"/>
          <p:cNvPicPr preferRelativeResize="0"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2071688"/>
            <a:ext cx="15001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Рисунок 22" descr="IMG_20220909_105714_447.jpg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2143125"/>
            <a:ext cx="1500187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Рисунок 23" descr="IMG_20220909_111338_145.jpg"/>
          <p:cNvPicPr preferRelativeResize="0"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3500438"/>
            <a:ext cx="1238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Рисунок 24" descr="IMG_20220909_111447_718.jpg"/>
          <p:cNvPicPr preferRelativeResize="0"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3571875"/>
            <a:ext cx="11906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1254125" y="479425"/>
            <a:ext cx="7921625" cy="714375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Нагревательные элементы наружных  зеркал заднего вида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514350" y="2947988"/>
            <a:ext cx="1500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>
                <a:latin typeface="Calibri" pitchFamily="34" charset="0"/>
              </a:rPr>
              <a:t>ВАЗ-2170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285750" y="1133475"/>
            <a:ext cx="8643938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1600" i="1">
                <a:latin typeface="Calibri" pitchFamily="34" charset="0"/>
              </a:rPr>
              <a:t>	Одним из основных направлений деятельности ООО «ИНТРА» является производство нагревательных элементов для зеркал заднего вида с возможностью производства до 60000 шт./мес.. </a:t>
            </a:r>
          </a:p>
          <a:p>
            <a:pPr algn="just" eaLnBrk="1" hangingPunct="1"/>
            <a:r>
              <a:rPr lang="ru-RU" sz="1600" i="1">
                <a:latin typeface="Calibri" pitchFamily="34" charset="0"/>
              </a:rPr>
              <a:t>	Многолетний опыт в разработке и производстве нагревательных элементов позволяет нам изготавливать продукцию на широкий спектр зеркал с возможностью регулирования скорости нагрева зеркала в широком диапазоне (в зависимости от требований заказчика).</a:t>
            </a:r>
          </a:p>
        </p:txBody>
      </p:sp>
      <p:pic>
        <p:nvPicPr>
          <p:cNvPr id="11271" name="Рисунок 8" descr="Обогр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2E8E8"/>
              </a:clrFrom>
              <a:clrTo>
                <a:srgbClr val="E2E8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88" y="3286125"/>
            <a:ext cx="1143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9" descr="Обогр 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2E8E8"/>
              </a:clrFrom>
              <a:clrTo>
                <a:srgbClr val="E2E8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0188" y="3314700"/>
            <a:ext cx="15414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2857500" y="2913063"/>
            <a:ext cx="1500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>
                <a:latin typeface="Calibri" pitchFamily="34" charset="0"/>
              </a:rPr>
              <a:t>ВАЗ-1118</a:t>
            </a:r>
          </a:p>
        </p:txBody>
      </p:sp>
      <p:sp>
        <p:nvSpPr>
          <p:cNvPr id="11274" name="TextBox 11"/>
          <p:cNvSpPr txBox="1">
            <a:spLocks noChangeArrowheads="1"/>
          </p:cNvSpPr>
          <p:nvPr/>
        </p:nvSpPr>
        <p:spPr bwMode="auto">
          <a:xfrm>
            <a:off x="5000625" y="2882900"/>
            <a:ext cx="1500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>
                <a:latin typeface="Calibri" pitchFamily="34" charset="0"/>
              </a:rPr>
              <a:t>ГАЗ-3302</a:t>
            </a: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6858000" y="2786063"/>
            <a:ext cx="228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>
                <a:latin typeface="Calibri" pitchFamily="34" charset="0"/>
              </a:rPr>
              <a:t>Герметизация места развальцовки контакта</a:t>
            </a:r>
          </a:p>
        </p:txBody>
      </p:sp>
      <p:pic>
        <p:nvPicPr>
          <p:cNvPr id="11276" name="Рисунок 13" descr="Обогр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3500438"/>
            <a:ext cx="10064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rot="10800000" flipV="1">
            <a:off x="8286750" y="3929063"/>
            <a:ext cx="571500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429500" y="3929063"/>
            <a:ext cx="571500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8147050" y="4686300"/>
            <a:ext cx="0" cy="6969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TextBox 27"/>
          <p:cNvSpPr txBox="1">
            <a:spLocks noChangeArrowheads="1"/>
          </p:cNvSpPr>
          <p:nvPr/>
        </p:nvSpPr>
        <p:spPr bwMode="auto">
          <a:xfrm>
            <a:off x="5643563" y="5737225"/>
            <a:ext cx="2643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600" i="1">
                <a:latin typeface="Calibri" pitchFamily="34" charset="0"/>
              </a:rPr>
              <a:t>ООО «Призма»</a:t>
            </a:r>
          </a:p>
        </p:txBody>
      </p:sp>
      <p:sp>
        <p:nvSpPr>
          <p:cNvPr id="11281" name="TextBox 29"/>
          <p:cNvSpPr txBox="1">
            <a:spLocks noChangeArrowheads="1"/>
          </p:cNvSpPr>
          <p:nvPr/>
        </p:nvSpPr>
        <p:spPr bwMode="auto">
          <a:xfrm>
            <a:off x="1177925" y="5737225"/>
            <a:ext cx="5010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600" i="1">
                <a:latin typeface="Calibri" pitchFamily="34" charset="0"/>
              </a:rPr>
              <a:t>ООО «ДААЗ»,  ООО «Ипросс», АО «Мотор Супер»</a:t>
            </a:r>
          </a:p>
        </p:txBody>
      </p:sp>
      <p:sp>
        <p:nvSpPr>
          <p:cNvPr id="11282" name="TextBox 30"/>
          <p:cNvSpPr txBox="1">
            <a:spLocks noChangeArrowheads="1"/>
          </p:cNvSpPr>
          <p:nvPr/>
        </p:nvSpPr>
        <p:spPr bwMode="auto">
          <a:xfrm>
            <a:off x="785813" y="5384800"/>
            <a:ext cx="800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latin typeface="Calibri" pitchFamily="34" charset="0"/>
              </a:rPr>
              <a:t>Основные потребители данной продукции:</a:t>
            </a:r>
          </a:p>
        </p:txBody>
      </p:sp>
      <p:grpSp>
        <p:nvGrpSpPr>
          <p:cNvPr id="11283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1285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1286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1287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pic>
        <p:nvPicPr>
          <p:cNvPr id="11284" name="Рисунок 22" descr="2_cr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B4B7BC"/>
              </a:clrFrom>
              <a:clrTo>
                <a:srgbClr val="B4B7B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0581434">
            <a:off x="5072063" y="3286125"/>
            <a:ext cx="15128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065338"/>
            <a:ext cx="5329238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ctrTitle"/>
          </p:nvPr>
        </p:nvSpPr>
        <p:spPr>
          <a:xfrm>
            <a:off x="2500313" y="642938"/>
            <a:ext cx="6286500" cy="35718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Катушки связи замка зажигания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42900" y="1125538"/>
            <a:ext cx="8643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latin typeface="Calibri" pitchFamily="34" charset="0"/>
              </a:rPr>
              <a:t>ООО «ИНТРА»</a:t>
            </a:r>
            <a:r>
              <a:rPr lang="en-US" sz="1600" b="1" i="1">
                <a:latin typeface="Calibri" pitchFamily="34" charset="0"/>
              </a:rPr>
              <a:t> </a:t>
            </a:r>
            <a:r>
              <a:rPr lang="ru-RU" sz="1600" b="1" i="1">
                <a:latin typeface="Calibri" pitchFamily="34" charset="0"/>
              </a:rPr>
              <a:t>имеет возможность  производить и поставлять </a:t>
            </a:r>
          </a:p>
          <a:p>
            <a:pPr algn="ctr" eaLnBrk="1" hangingPunct="1"/>
            <a:r>
              <a:rPr lang="ru-RU" sz="1600" b="1" i="1">
                <a:latin typeface="Calibri" pitchFamily="34" charset="0"/>
              </a:rPr>
              <a:t>катушки связи замка зажигания</a:t>
            </a:r>
            <a:endParaRPr lang="en-US" sz="1600" b="1" i="1">
              <a:latin typeface="Calibri" pitchFamily="34" charset="0"/>
            </a:endParaRPr>
          </a:p>
          <a:p>
            <a:pPr algn="ctr" eaLnBrk="1" hangingPunct="1"/>
            <a:r>
              <a:rPr lang="ru-RU" sz="1600" b="1" i="1">
                <a:latin typeface="Calibri" pitchFamily="34" charset="0"/>
              </a:rPr>
              <a:t>Основной потребитель данной продукции ООО «ДААЗ»</a:t>
            </a:r>
          </a:p>
        </p:txBody>
      </p:sp>
      <p:grpSp>
        <p:nvGrpSpPr>
          <p:cNvPr id="12295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2299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2300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2301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sp>
        <p:nvSpPr>
          <p:cNvPr id="12296" name="Прямоугольник 1"/>
          <p:cNvSpPr>
            <a:spLocks noChangeArrowheads="1"/>
          </p:cNvSpPr>
          <p:nvPr/>
        </p:nvSpPr>
        <p:spPr bwMode="auto">
          <a:xfrm>
            <a:off x="5761038" y="2065338"/>
            <a:ext cx="2878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Модели автомобилей </a:t>
            </a:r>
          </a:p>
          <a:p>
            <a:r>
              <a:rPr lang="en-US"/>
              <a:t>Chevrolet Niva</a:t>
            </a:r>
            <a:endParaRPr lang="ru-RU"/>
          </a:p>
        </p:txBody>
      </p:sp>
      <p:sp>
        <p:nvSpPr>
          <p:cNvPr id="12297" name="Прямоугольник 2"/>
          <p:cNvSpPr>
            <a:spLocks noChangeArrowheads="1"/>
          </p:cNvSpPr>
          <p:nvPr/>
        </p:nvSpPr>
        <p:spPr bwMode="auto">
          <a:xfrm>
            <a:off x="5761038" y="2852738"/>
            <a:ext cx="3168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Объем производства </a:t>
            </a:r>
          </a:p>
          <a:p>
            <a:r>
              <a:rPr lang="ru-RU"/>
              <a:t>до 50  000 шт/мес</a:t>
            </a: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5761038" y="4149725"/>
            <a:ext cx="3300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Начало поставок </a:t>
            </a:r>
            <a:r>
              <a:rPr lang="ru-RU"/>
              <a:t>– 2009 год</a:t>
            </a:r>
          </a:p>
          <a:p>
            <a:r>
              <a:rPr lang="ru-RU" b="1"/>
              <a:t>Уровень качества </a:t>
            </a:r>
            <a:r>
              <a:rPr lang="ru-RU"/>
              <a:t>– 0 РРМ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2484438" y="858838"/>
            <a:ext cx="6286500" cy="355600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Платы повторителя наружных зеркал заднего вида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6143625"/>
            <a:ext cx="8786813" cy="276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-9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права принадлежат ООО "Интра".  Любое воспроизведение или копирование запрещается без предварительного письменного согласия ООО "Интра"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285750"/>
            <a:ext cx="878681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3317" name="Group 15"/>
          <p:cNvGrpSpPr>
            <a:grpSpLocks/>
          </p:cNvGrpSpPr>
          <p:nvPr/>
        </p:nvGrpSpPr>
        <p:grpSpPr bwMode="auto">
          <a:xfrm>
            <a:off x="342900" y="766763"/>
            <a:ext cx="1171575" cy="269875"/>
            <a:chOff x="2556" y="4118"/>
            <a:chExt cx="2840" cy="568"/>
          </a:xfrm>
        </p:grpSpPr>
        <p:sp>
          <p:nvSpPr>
            <p:cNvPr id="13322" name="Oval 16"/>
            <p:cNvSpPr>
              <a:spLocks noChangeArrowheads="1"/>
            </p:cNvSpPr>
            <p:nvPr/>
          </p:nvSpPr>
          <p:spPr bwMode="auto">
            <a:xfrm>
              <a:off x="2556" y="4118"/>
              <a:ext cx="2840" cy="56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3323" name="Oval 17"/>
            <p:cNvSpPr>
              <a:spLocks noChangeArrowheads="1"/>
            </p:cNvSpPr>
            <p:nvPr/>
          </p:nvSpPr>
          <p:spPr bwMode="auto">
            <a:xfrm>
              <a:off x="2840" y="4118"/>
              <a:ext cx="2272" cy="56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/>
            </a:p>
          </p:txBody>
        </p:sp>
        <p:sp>
          <p:nvSpPr>
            <p:cNvPr id="13324" name="WordArt 18"/>
            <p:cNvSpPr>
              <a:spLocks noChangeArrowheads="1" noChangeShapeType="1" noTextEdit="1"/>
            </p:cNvSpPr>
            <p:nvPr/>
          </p:nvSpPr>
          <p:spPr bwMode="auto">
            <a:xfrm rot="436501">
              <a:off x="3403" y="4118"/>
              <a:ext cx="1141" cy="56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1134"/>
                </a:avLst>
              </a:prstTxWarp>
            </a:bodyPr>
            <a:lstStyle/>
            <a:p>
              <a:pPr algn="ctr"/>
              <a:r>
                <a:rPr lang="ru-RU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И</a:t>
              </a:r>
            </a:p>
          </p:txBody>
        </p:sp>
      </p:grpSp>
      <p:pic>
        <p:nvPicPr>
          <p:cNvPr id="13318" name="Picture 2" descr="P10122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475" y="1773238"/>
            <a:ext cx="51958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6084888" y="2924175"/>
            <a:ext cx="2706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Объем производства </a:t>
            </a:r>
          </a:p>
          <a:p>
            <a:r>
              <a:rPr lang="ru-RU"/>
              <a:t>50 000 шт/мес</a:t>
            </a:r>
          </a:p>
          <a:p>
            <a:endParaRPr lang="ru-RU"/>
          </a:p>
        </p:txBody>
      </p:sp>
      <p:sp>
        <p:nvSpPr>
          <p:cNvPr id="13320" name="TextBox 5"/>
          <p:cNvSpPr txBox="1">
            <a:spLocks noChangeArrowheads="1"/>
          </p:cNvSpPr>
          <p:nvPr/>
        </p:nvSpPr>
        <p:spPr bwMode="auto">
          <a:xfrm>
            <a:off x="527050" y="4797425"/>
            <a:ext cx="3363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Начало поставок  </a:t>
            </a:r>
            <a:r>
              <a:rPr lang="ru-RU"/>
              <a:t>– 2015 год</a:t>
            </a:r>
          </a:p>
          <a:p>
            <a:r>
              <a:rPr lang="ru-RU" b="1"/>
              <a:t>Уровень качества </a:t>
            </a:r>
            <a:r>
              <a:rPr lang="ru-RU"/>
              <a:t>– 0 РРМ </a:t>
            </a:r>
          </a:p>
        </p:txBody>
      </p:sp>
      <p:sp>
        <p:nvSpPr>
          <p:cNvPr id="13321" name="TextBox 6"/>
          <p:cNvSpPr txBox="1">
            <a:spLocks noChangeArrowheads="1"/>
          </p:cNvSpPr>
          <p:nvPr/>
        </p:nvSpPr>
        <p:spPr bwMode="auto">
          <a:xfrm>
            <a:off x="6084888" y="1804988"/>
            <a:ext cx="2732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Модели автомобилей </a:t>
            </a:r>
          </a:p>
          <a:p>
            <a:r>
              <a:rPr lang="en-US"/>
              <a:t>Lada Vesta 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</TotalTime>
  <Words>1102</Words>
  <Application>Microsoft Office PowerPoint</Application>
  <PresentationFormat>Экран (4:3)</PresentationFormat>
  <Paragraphs>189</Paragraphs>
  <Slides>22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Acrobat Document</vt:lpstr>
      <vt:lpstr>ООО «ИНТРА»</vt:lpstr>
      <vt:lpstr>Наши клиенты </vt:lpstr>
      <vt:lpstr>Производство жгутов проводов</vt:lpstr>
      <vt:lpstr>Производство жгутов проводов</vt:lpstr>
      <vt:lpstr>Презентация PowerPoint</vt:lpstr>
      <vt:lpstr>Презентация PowerPoint</vt:lpstr>
      <vt:lpstr>Нагревательные элементы наружных  зеркал заднего вида </vt:lpstr>
      <vt:lpstr>Катушки связи замка зажигания </vt:lpstr>
      <vt:lpstr>Платы повторителя наружных зеркал заднего вида </vt:lpstr>
      <vt:lpstr>Антенны иммобилизатора </vt:lpstr>
      <vt:lpstr>Соответствие продукции </vt:lpstr>
      <vt:lpstr>Система менеджмента качества    Система менеджмента качества ООО «ИНТРА» сертифицирована с 2007 года и соответствует ISO 9001:2015   </vt:lpstr>
      <vt:lpstr> Применяемые технологии  — производство нагревательных элементов зеркал заднего вида методом деметализации алюминиевого слоя — производство гибких печатных плат с применением SMD технологии — пайка гибких и жестких печатных плат вручную и в термоконвекционной печи с автоматической установкой компонентов  — сборка схемных жгутов проводов различной сложности на столах и на шаблонах  — литье пластмассы под давлением на термопластавтоматах</vt:lpstr>
      <vt:lpstr>Основные технологические процессы  и применяемое оборудование    Литье пластмасс под давлением  (малого и среднего объема) </vt:lpstr>
      <vt:lpstr>Основные технологические процессы  и применяемое оборудование      </vt:lpstr>
      <vt:lpstr>Основные технологические процессы  и применяемое оборудование      </vt:lpstr>
      <vt:lpstr>Основные технологические процессы  и применяемое оборудование      </vt:lpstr>
      <vt:lpstr>Основные технологические процессы  и применяемое оборудование    </vt:lpstr>
      <vt:lpstr>Основные технологические процессы  и применяемое оборудование    </vt:lpstr>
      <vt:lpstr>Оснащение  производства  </vt:lpstr>
      <vt:lpstr>Развитие  производства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gdv</dc:creator>
  <cp:lastModifiedBy>Dmitry</cp:lastModifiedBy>
  <cp:revision>135</cp:revision>
  <dcterms:created xsi:type="dcterms:W3CDTF">2013-06-04T19:44:16Z</dcterms:created>
  <dcterms:modified xsi:type="dcterms:W3CDTF">2023-03-28T07:56:52Z</dcterms:modified>
</cp:coreProperties>
</file>